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673"/>
  </p:normalViewPr>
  <p:slideViewPr>
    <p:cSldViewPr snapToGrid="0" snapToObjects="1">
      <p:cViewPr varScale="1">
        <p:scale>
          <a:sx n="85" d="100"/>
          <a:sy n="85" d="100"/>
        </p:scale>
        <p:origin x="192"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8/14/18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8/14/18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71060-37E8-2C4E-8239-E473D7FFD8C5}"/>
              </a:ext>
            </a:extLst>
          </p:cNvPr>
          <p:cNvSpPr>
            <a:spLocks noGrp="1"/>
          </p:cNvSpPr>
          <p:nvPr>
            <p:ph type="title"/>
          </p:nvPr>
        </p:nvSpPr>
        <p:spPr/>
        <p:txBody>
          <a:bodyPr/>
          <a:lstStyle/>
          <a:p>
            <a:r>
              <a:rPr lang="en-US" dirty="0"/>
              <a:t>Monday August 13, 2018</a:t>
            </a:r>
          </a:p>
        </p:txBody>
      </p:sp>
      <p:sp>
        <p:nvSpPr>
          <p:cNvPr id="3" name="Content Placeholder 2">
            <a:extLst>
              <a:ext uri="{FF2B5EF4-FFF2-40B4-BE49-F238E27FC236}">
                <a16:creationId xmlns:a16="http://schemas.microsoft.com/office/drawing/2014/main" id="{272755E9-2BA4-284E-93EE-4951D308F194}"/>
              </a:ext>
            </a:extLst>
          </p:cNvPr>
          <p:cNvSpPr>
            <a:spLocks noGrp="1"/>
          </p:cNvSpPr>
          <p:nvPr>
            <p:ph sz="half" idx="1"/>
          </p:nvPr>
        </p:nvSpPr>
        <p:spPr/>
        <p:txBody>
          <a:bodyPr/>
          <a:lstStyle/>
          <a:p>
            <a:r>
              <a:rPr lang="en-US" dirty="0"/>
              <a:t>(MC)Activator: Think about how many sentences you think that a ‘good’ paragraph should have. What makes a paragraph good? What are the components that a paragraph MUST have to be complete?</a:t>
            </a:r>
          </a:p>
          <a:p>
            <a:endParaRPr lang="en-US" dirty="0"/>
          </a:p>
          <a:p>
            <a:r>
              <a:rPr lang="en-US" dirty="0"/>
              <a:t>(9</a:t>
            </a:r>
            <a:r>
              <a:rPr lang="en-US" baseline="30000" dirty="0"/>
              <a:t>th</a:t>
            </a:r>
            <a:r>
              <a:rPr lang="en-US" dirty="0"/>
              <a:t>)Activator: Get our your homework from this weekend. Discuss your answers quietly with your table mates. Any themes with the animals chosen?</a:t>
            </a:r>
          </a:p>
        </p:txBody>
      </p:sp>
      <p:sp>
        <p:nvSpPr>
          <p:cNvPr id="4" name="Content Placeholder 3">
            <a:extLst>
              <a:ext uri="{FF2B5EF4-FFF2-40B4-BE49-F238E27FC236}">
                <a16:creationId xmlns:a16="http://schemas.microsoft.com/office/drawing/2014/main" id="{E9B8EB9C-DE6F-5342-A074-2060C0882EAA}"/>
              </a:ext>
            </a:extLst>
          </p:cNvPr>
          <p:cNvSpPr>
            <a:spLocks noGrp="1"/>
          </p:cNvSpPr>
          <p:nvPr>
            <p:ph sz="half" idx="2"/>
          </p:nvPr>
        </p:nvSpPr>
        <p:spPr/>
        <p:txBody>
          <a:bodyPr/>
          <a:lstStyle/>
          <a:p>
            <a:r>
              <a:rPr lang="en-US" dirty="0"/>
              <a:t>ON THIS DAY IN HISTORY:</a:t>
            </a:r>
          </a:p>
          <a:p>
            <a:pPr lvl="1"/>
            <a:r>
              <a:rPr lang="en-US" dirty="0"/>
              <a:t>1907- the first Taxi cab was driven.</a:t>
            </a:r>
          </a:p>
          <a:p>
            <a:pPr lvl="1"/>
            <a:endParaRPr lang="en-US" dirty="0"/>
          </a:p>
          <a:p>
            <a:pPr marL="457200" lvl="1" indent="0">
              <a:buNone/>
            </a:pPr>
            <a:r>
              <a:rPr lang="en-US" dirty="0"/>
              <a:t>Write me a REMIND message telling me something that I would NEVER guess about you.</a:t>
            </a:r>
          </a:p>
        </p:txBody>
      </p:sp>
    </p:spTree>
    <p:extLst>
      <p:ext uri="{BB962C8B-B14F-4D97-AF65-F5344CB8AC3E}">
        <p14:creationId xmlns:p14="http://schemas.microsoft.com/office/powerpoint/2010/main" val="557527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141E8-E179-2942-A97F-A77E4BB02750}"/>
              </a:ext>
            </a:extLst>
          </p:cNvPr>
          <p:cNvSpPr>
            <a:spLocks noGrp="1"/>
          </p:cNvSpPr>
          <p:nvPr>
            <p:ph type="title"/>
          </p:nvPr>
        </p:nvSpPr>
        <p:spPr>
          <a:xfrm>
            <a:off x="801288" y="896893"/>
            <a:ext cx="10571998" cy="970450"/>
          </a:xfrm>
        </p:spPr>
        <p:txBody>
          <a:bodyPr/>
          <a:lstStyle/>
          <a:p>
            <a:r>
              <a:rPr lang="en-US" dirty="0"/>
              <a:t>Topic Sentence!</a:t>
            </a:r>
          </a:p>
        </p:txBody>
      </p:sp>
      <p:sp>
        <p:nvSpPr>
          <p:cNvPr id="3" name="Content Placeholder 2">
            <a:extLst>
              <a:ext uri="{FF2B5EF4-FFF2-40B4-BE49-F238E27FC236}">
                <a16:creationId xmlns:a16="http://schemas.microsoft.com/office/drawing/2014/main" id="{EEC2FE0F-CFE5-D549-A987-AFB2787F8D2B}"/>
              </a:ext>
            </a:extLst>
          </p:cNvPr>
          <p:cNvSpPr>
            <a:spLocks noGrp="1"/>
          </p:cNvSpPr>
          <p:nvPr>
            <p:ph idx="1"/>
          </p:nvPr>
        </p:nvSpPr>
        <p:spPr>
          <a:xfrm>
            <a:off x="818711" y="2342207"/>
            <a:ext cx="10783675" cy="4635713"/>
          </a:xfrm>
        </p:spPr>
        <p:txBody>
          <a:bodyPr>
            <a:normAutofit fontScale="92500" lnSpcReduction="10000"/>
          </a:bodyPr>
          <a:lstStyle/>
          <a:p>
            <a:r>
              <a:rPr lang="en-US" sz="3000" b="1" dirty="0">
                <a:solidFill>
                  <a:srgbClr val="FFFF00"/>
                </a:solidFill>
              </a:rPr>
              <a:t>Sunday is my favorite day of the week. </a:t>
            </a:r>
            <a:r>
              <a:rPr lang="en-US" sz="3000" dirty="0"/>
              <a:t>It is usually relaxing, slower paced, and more family oriented than the other six days. Sleeping in and letting the warm rays of the sun wake me- as opposed to my alarm- is always a treat. Secretly, lounging in bed until late morning and binge-watching Netflix shows is a welcome indulgence. Because I have less on my agenda with a break in work and sports activities, it is the one day of the week where slowing down and simply enjoying the day is a viable option. Though it signals the end of my weekend and the rapid approach of my work day, Sunday is a welcome and relaxing part of my week.</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75396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141E8-E179-2942-A97F-A77E4BB02750}"/>
              </a:ext>
            </a:extLst>
          </p:cNvPr>
          <p:cNvSpPr>
            <a:spLocks noGrp="1"/>
          </p:cNvSpPr>
          <p:nvPr>
            <p:ph type="title"/>
          </p:nvPr>
        </p:nvSpPr>
        <p:spPr>
          <a:xfrm>
            <a:off x="801288" y="896893"/>
            <a:ext cx="10571998" cy="970450"/>
          </a:xfrm>
        </p:spPr>
        <p:txBody>
          <a:bodyPr/>
          <a:lstStyle/>
          <a:p>
            <a:r>
              <a:rPr lang="en-US" dirty="0"/>
              <a:t>Major Support Sentence!</a:t>
            </a:r>
          </a:p>
        </p:txBody>
      </p:sp>
      <p:sp>
        <p:nvSpPr>
          <p:cNvPr id="3" name="Content Placeholder 2">
            <a:extLst>
              <a:ext uri="{FF2B5EF4-FFF2-40B4-BE49-F238E27FC236}">
                <a16:creationId xmlns:a16="http://schemas.microsoft.com/office/drawing/2014/main" id="{EEC2FE0F-CFE5-D549-A987-AFB2787F8D2B}"/>
              </a:ext>
            </a:extLst>
          </p:cNvPr>
          <p:cNvSpPr>
            <a:spLocks noGrp="1"/>
          </p:cNvSpPr>
          <p:nvPr>
            <p:ph idx="1"/>
          </p:nvPr>
        </p:nvSpPr>
        <p:spPr>
          <a:xfrm>
            <a:off x="818711" y="2342207"/>
            <a:ext cx="10783675" cy="4635713"/>
          </a:xfrm>
        </p:spPr>
        <p:txBody>
          <a:bodyPr>
            <a:normAutofit fontScale="92500" lnSpcReduction="10000"/>
          </a:bodyPr>
          <a:lstStyle/>
          <a:p>
            <a:r>
              <a:rPr lang="en-US" sz="3000" b="1" dirty="0">
                <a:solidFill>
                  <a:srgbClr val="FFFF00"/>
                </a:solidFill>
              </a:rPr>
              <a:t>Sunday is my favorite day of the week. </a:t>
            </a:r>
            <a:r>
              <a:rPr lang="en-US" sz="3000" b="1" dirty="0">
                <a:solidFill>
                  <a:schemeClr val="accent1">
                    <a:lumMod val="60000"/>
                    <a:lumOff val="40000"/>
                  </a:schemeClr>
                </a:solidFill>
              </a:rPr>
              <a:t>It is usually relaxing, slower paced, and more family oriented than the other six days. </a:t>
            </a:r>
            <a:r>
              <a:rPr lang="en-US" sz="3000" dirty="0"/>
              <a:t>Sleeping in and letting the warm rays of the sun wake me- as opposed to my alarm- is always a treat. Secretly, lounging in bed until late morning and binge-watching Netflix shows is a welcome indulgence. Because I have less on my agenda with a break in work and sports activities, it is the one day of the week where slowing down and simply enjoying the day is a viable option. Though it signals the end of my weekend and the rapid approach of my work day, Sunday is a welcome and relaxing part of my week.</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92654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141E8-E179-2942-A97F-A77E4BB02750}"/>
              </a:ext>
            </a:extLst>
          </p:cNvPr>
          <p:cNvSpPr>
            <a:spLocks noGrp="1"/>
          </p:cNvSpPr>
          <p:nvPr>
            <p:ph type="title"/>
          </p:nvPr>
        </p:nvSpPr>
        <p:spPr>
          <a:xfrm>
            <a:off x="801288" y="896893"/>
            <a:ext cx="10571998" cy="970450"/>
          </a:xfrm>
        </p:spPr>
        <p:txBody>
          <a:bodyPr/>
          <a:lstStyle/>
          <a:p>
            <a:r>
              <a:rPr lang="en-US" dirty="0"/>
              <a:t>Minor Support Sentences!</a:t>
            </a:r>
          </a:p>
        </p:txBody>
      </p:sp>
      <p:sp>
        <p:nvSpPr>
          <p:cNvPr id="3" name="Content Placeholder 2">
            <a:extLst>
              <a:ext uri="{FF2B5EF4-FFF2-40B4-BE49-F238E27FC236}">
                <a16:creationId xmlns:a16="http://schemas.microsoft.com/office/drawing/2014/main" id="{EEC2FE0F-CFE5-D549-A987-AFB2787F8D2B}"/>
              </a:ext>
            </a:extLst>
          </p:cNvPr>
          <p:cNvSpPr>
            <a:spLocks noGrp="1"/>
          </p:cNvSpPr>
          <p:nvPr>
            <p:ph idx="1"/>
          </p:nvPr>
        </p:nvSpPr>
        <p:spPr>
          <a:xfrm>
            <a:off x="818711" y="2342207"/>
            <a:ext cx="10783675" cy="4635713"/>
          </a:xfrm>
        </p:spPr>
        <p:txBody>
          <a:bodyPr>
            <a:normAutofit fontScale="92500" lnSpcReduction="10000"/>
          </a:bodyPr>
          <a:lstStyle/>
          <a:p>
            <a:r>
              <a:rPr lang="en-US" sz="3000" b="1" dirty="0">
                <a:solidFill>
                  <a:srgbClr val="FFFF00"/>
                </a:solidFill>
              </a:rPr>
              <a:t>Sunday is my favorite day of the week. </a:t>
            </a:r>
            <a:r>
              <a:rPr lang="en-US" sz="3000" b="1" dirty="0">
                <a:solidFill>
                  <a:schemeClr val="accent1">
                    <a:lumMod val="60000"/>
                    <a:lumOff val="40000"/>
                  </a:schemeClr>
                </a:solidFill>
              </a:rPr>
              <a:t>It is usually relaxing, slower paced, and more family oriented than the other six days. </a:t>
            </a:r>
            <a:r>
              <a:rPr lang="en-US" sz="3000" b="1" dirty="0">
                <a:solidFill>
                  <a:schemeClr val="accent6">
                    <a:lumMod val="20000"/>
                    <a:lumOff val="80000"/>
                  </a:schemeClr>
                </a:solidFill>
              </a:rPr>
              <a:t>Sleeping in and letting the warm rays of the sun wake me- as opposed to my alarm- is always a treat. Secretly, lounging in bed until late morning and binge-watching Netflix shows is a welcome indulgence. Because I have less on my agenda with a break in work and sports activities, it is the one day of the week where slowing down and simply enjoying the day is a viable option. </a:t>
            </a:r>
            <a:r>
              <a:rPr lang="en-US" sz="3000" dirty="0"/>
              <a:t>Though it signals the end of my weekend and the rapid approach of my work day, Sunday is a welcome and relaxing part of my week.</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93118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141E8-E179-2942-A97F-A77E4BB02750}"/>
              </a:ext>
            </a:extLst>
          </p:cNvPr>
          <p:cNvSpPr>
            <a:spLocks noGrp="1"/>
          </p:cNvSpPr>
          <p:nvPr>
            <p:ph type="title"/>
          </p:nvPr>
        </p:nvSpPr>
        <p:spPr>
          <a:xfrm>
            <a:off x="801288" y="896893"/>
            <a:ext cx="10571998" cy="970450"/>
          </a:xfrm>
        </p:spPr>
        <p:txBody>
          <a:bodyPr/>
          <a:lstStyle/>
          <a:p>
            <a:r>
              <a:rPr lang="en-US" dirty="0"/>
              <a:t> Concluding Sentences!</a:t>
            </a:r>
          </a:p>
        </p:txBody>
      </p:sp>
      <p:sp>
        <p:nvSpPr>
          <p:cNvPr id="3" name="Content Placeholder 2">
            <a:extLst>
              <a:ext uri="{FF2B5EF4-FFF2-40B4-BE49-F238E27FC236}">
                <a16:creationId xmlns:a16="http://schemas.microsoft.com/office/drawing/2014/main" id="{EEC2FE0F-CFE5-D549-A987-AFB2787F8D2B}"/>
              </a:ext>
            </a:extLst>
          </p:cNvPr>
          <p:cNvSpPr>
            <a:spLocks noGrp="1"/>
          </p:cNvSpPr>
          <p:nvPr>
            <p:ph idx="1"/>
          </p:nvPr>
        </p:nvSpPr>
        <p:spPr>
          <a:xfrm>
            <a:off x="818711" y="2342207"/>
            <a:ext cx="10783675" cy="4635713"/>
          </a:xfrm>
        </p:spPr>
        <p:txBody>
          <a:bodyPr>
            <a:normAutofit fontScale="92500" lnSpcReduction="10000"/>
          </a:bodyPr>
          <a:lstStyle/>
          <a:p>
            <a:r>
              <a:rPr lang="en-US" sz="3000" b="1" dirty="0">
                <a:solidFill>
                  <a:srgbClr val="FFFF00"/>
                </a:solidFill>
              </a:rPr>
              <a:t>Sunday is my favorite day of the week. </a:t>
            </a:r>
            <a:r>
              <a:rPr lang="en-US" sz="3000" b="1" dirty="0">
                <a:solidFill>
                  <a:schemeClr val="accent1">
                    <a:lumMod val="60000"/>
                    <a:lumOff val="40000"/>
                  </a:schemeClr>
                </a:solidFill>
              </a:rPr>
              <a:t>It is usually relaxing, slower paced, and more family oriented than the other six days. </a:t>
            </a:r>
            <a:r>
              <a:rPr lang="en-US" sz="3000" b="1" dirty="0">
                <a:solidFill>
                  <a:schemeClr val="accent6">
                    <a:lumMod val="20000"/>
                    <a:lumOff val="80000"/>
                  </a:schemeClr>
                </a:solidFill>
              </a:rPr>
              <a:t>Sleeping in and letting the warm rays of the sun wake me- as opposed to my alarm- is always a treat. Secretly, lounging in bed until late morning and binge-watching Netflix shows is a welcome indulgence. Because I have less on my agenda with a break in work and sports activities, it is the one day of the week where slowing down and simply enjoying the day is a viable option. </a:t>
            </a:r>
            <a:r>
              <a:rPr lang="en-US" sz="3000" b="1" dirty="0">
                <a:solidFill>
                  <a:srgbClr val="00B050"/>
                </a:solidFill>
              </a:rPr>
              <a:t>Though it signals the end of my weekend and the rapid approach of my work day, Sunday is a welcome and relaxing part of my week.</a:t>
            </a:r>
          </a:p>
          <a:p>
            <a:pPr marL="0" indent="0">
              <a:buNone/>
            </a:pPr>
            <a:endParaRPr lang="en-US" b="1" dirty="0">
              <a:solidFill>
                <a:srgbClr val="00B050"/>
              </a:solidFill>
            </a:endParaRPr>
          </a:p>
          <a:p>
            <a:pPr marL="0" indent="0">
              <a:buNone/>
            </a:pPr>
            <a:endParaRPr lang="en-US" dirty="0"/>
          </a:p>
        </p:txBody>
      </p:sp>
    </p:spTree>
    <p:extLst>
      <p:ext uri="{BB962C8B-B14F-4D97-AF65-F5344CB8AC3E}">
        <p14:creationId xmlns:p14="http://schemas.microsoft.com/office/powerpoint/2010/main" val="3858515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A2AB-DAC7-C14F-8237-82F45C99D38D}"/>
              </a:ext>
            </a:extLst>
          </p:cNvPr>
          <p:cNvSpPr>
            <a:spLocks noGrp="1"/>
          </p:cNvSpPr>
          <p:nvPr>
            <p:ph type="title"/>
          </p:nvPr>
        </p:nvSpPr>
        <p:spPr>
          <a:xfrm>
            <a:off x="1342098" y="2435957"/>
            <a:ext cx="4382521" cy="2007789"/>
          </a:xfrm>
        </p:spPr>
        <p:txBody>
          <a:bodyPr/>
          <a:lstStyle/>
          <a:p>
            <a:r>
              <a:rPr lang="en-US" dirty="0"/>
              <a:t>But now we need to expand it to 11 sentences!</a:t>
            </a:r>
          </a:p>
        </p:txBody>
      </p:sp>
    </p:spTree>
    <p:extLst>
      <p:ext uri="{BB962C8B-B14F-4D97-AF65-F5344CB8AC3E}">
        <p14:creationId xmlns:p14="http://schemas.microsoft.com/office/powerpoint/2010/main" val="66708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781F0-AFB0-5A4A-B38A-F0B53BFECD09}"/>
              </a:ext>
            </a:extLst>
          </p:cNvPr>
          <p:cNvSpPr>
            <a:spLocks noGrp="1"/>
          </p:cNvSpPr>
          <p:nvPr>
            <p:ph type="title"/>
          </p:nvPr>
        </p:nvSpPr>
        <p:spPr/>
        <p:txBody>
          <a:bodyPr/>
          <a:lstStyle/>
          <a:p>
            <a:r>
              <a:rPr lang="en-US" dirty="0"/>
              <a:t>Structure of the 11 sentence paragraph</a:t>
            </a:r>
          </a:p>
        </p:txBody>
      </p:sp>
      <p:sp>
        <p:nvSpPr>
          <p:cNvPr id="5" name="Rectangle 4">
            <a:extLst>
              <a:ext uri="{FF2B5EF4-FFF2-40B4-BE49-F238E27FC236}">
                <a16:creationId xmlns:a16="http://schemas.microsoft.com/office/drawing/2014/main" id="{9D748E45-65DE-E140-9F1A-A1101C4CBF22}"/>
              </a:ext>
            </a:extLst>
          </p:cNvPr>
          <p:cNvSpPr/>
          <p:nvPr/>
        </p:nvSpPr>
        <p:spPr>
          <a:xfrm>
            <a:off x="3302832" y="2425378"/>
            <a:ext cx="7879829" cy="4154984"/>
          </a:xfrm>
          <a:prstGeom prst="rect">
            <a:avLst/>
          </a:prstGeom>
        </p:spPr>
        <p:txBody>
          <a:bodyPr wrap="square">
            <a:spAutoFit/>
          </a:bodyPr>
          <a:lstStyle/>
          <a:p>
            <a:pPr fontAlgn="base">
              <a:buFont typeface="Arial" panose="020B0604020202020204" pitchFamily="34" charset="0"/>
              <a:buChar char="•"/>
            </a:pPr>
            <a:r>
              <a:rPr lang="en-US" sz="2400" dirty="0">
                <a:solidFill>
                  <a:srgbClr val="F273AF"/>
                </a:solidFill>
                <a:latin typeface="Corbel" panose="020B0503020204020204" pitchFamily="34" charset="0"/>
              </a:rPr>
              <a:t>Topic Sentence </a:t>
            </a:r>
            <a:r>
              <a:rPr lang="en-US" sz="2400" dirty="0">
                <a:solidFill>
                  <a:srgbClr val="FFFFFF"/>
                </a:solidFill>
                <a:latin typeface="Corbel" panose="020B0503020204020204" pitchFamily="34" charset="0"/>
              </a:rPr>
              <a:t>(1)​</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dirty="0">
                <a:solidFill>
                  <a:srgbClr val="5FA326"/>
                </a:solidFill>
                <a:latin typeface="Corbel" panose="020B0503020204020204" pitchFamily="34" charset="0"/>
              </a:rPr>
              <a:t>Major Support Sentence </a:t>
            </a:r>
            <a:r>
              <a:rPr lang="en-US" sz="2400" dirty="0">
                <a:solidFill>
                  <a:srgbClr val="FFFFFF"/>
                </a:solidFill>
                <a:latin typeface="Corbel" panose="020B0503020204020204" pitchFamily="34" charset="0"/>
              </a:rPr>
              <a:t> (2)​</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u="sng" dirty="0">
                <a:solidFill>
                  <a:srgbClr val="FFFF00"/>
                </a:solidFill>
                <a:latin typeface="Corbel" panose="020B0503020204020204" pitchFamily="34" charset="0"/>
              </a:rPr>
              <a:t>Minor Support Sentence (Evidence) </a:t>
            </a:r>
            <a:r>
              <a:rPr lang="en-US" sz="2400" dirty="0">
                <a:solidFill>
                  <a:srgbClr val="FFFFFF"/>
                </a:solidFill>
                <a:latin typeface="Corbel" panose="020B0503020204020204" pitchFamily="34" charset="0"/>
              </a:rPr>
              <a:t>(3)​</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dirty="0">
                <a:solidFill>
                  <a:srgbClr val="FFFF00"/>
                </a:solidFill>
                <a:latin typeface="Corbel" panose="020B0503020204020204" pitchFamily="34" charset="0"/>
              </a:rPr>
              <a:t>Minor Support Sentence (Explanation)  </a:t>
            </a:r>
            <a:r>
              <a:rPr lang="en-US" sz="2400" dirty="0">
                <a:solidFill>
                  <a:srgbClr val="FFFFFF"/>
                </a:solidFill>
                <a:latin typeface="Corbel" panose="020B0503020204020204" pitchFamily="34" charset="0"/>
              </a:rPr>
              <a:t>(4)​</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dirty="0">
                <a:solidFill>
                  <a:srgbClr val="5FA326"/>
                </a:solidFill>
                <a:latin typeface="Corbel" panose="020B0503020204020204" pitchFamily="34" charset="0"/>
              </a:rPr>
              <a:t>Major Support Sentence  </a:t>
            </a:r>
            <a:r>
              <a:rPr lang="en-US" sz="2400" dirty="0">
                <a:solidFill>
                  <a:srgbClr val="FFFFFF"/>
                </a:solidFill>
                <a:latin typeface="Corbel" panose="020B0503020204020204" pitchFamily="34" charset="0"/>
              </a:rPr>
              <a:t>(5)​</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u="sng" dirty="0">
                <a:solidFill>
                  <a:srgbClr val="FFFF00"/>
                </a:solidFill>
                <a:latin typeface="Corbel" panose="020B0503020204020204" pitchFamily="34" charset="0"/>
              </a:rPr>
              <a:t>Minor Support Sentence (Evidence) </a:t>
            </a:r>
            <a:r>
              <a:rPr lang="en-US" sz="2400" dirty="0">
                <a:solidFill>
                  <a:srgbClr val="FFFFFF"/>
                </a:solidFill>
                <a:latin typeface="Corbel" panose="020B0503020204020204" pitchFamily="34" charset="0"/>
              </a:rPr>
              <a:t>(6)​</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dirty="0">
                <a:solidFill>
                  <a:srgbClr val="FFFF00"/>
                </a:solidFill>
                <a:latin typeface="Corbel" panose="020B0503020204020204" pitchFamily="34" charset="0"/>
              </a:rPr>
              <a:t>Minor Support Sentence (Explanation) </a:t>
            </a:r>
            <a:r>
              <a:rPr lang="en-US" sz="2400" dirty="0">
                <a:solidFill>
                  <a:srgbClr val="FFFFFF"/>
                </a:solidFill>
                <a:latin typeface="Corbel" panose="020B0503020204020204" pitchFamily="34" charset="0"/>
              </a:rPr>
              <a:t> (7)​</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dirty="0">
                <a:solidFill>
                  <a:srgbClr val="5FA326"/>
                </a:solidFill>
                <a:latin typeface="Corbel" panose="020B0503020204020204" pitchFamily="34" charset="0"/>
              </a:rPr>
              <a:t>Major Support Sentence </a:t>
            </a:r>
            <a:r>
              <a:rPr lang="en-US" sz="2400" dirty="0">
                <a:solidFill>
                  <a:srgbClr val="FFFFFF"/>
                </a:solidFill>
                <a:latin typeface="Corbel" panose="020B0503020204020204" pitchFamily="34" charset="0"/>
              </a:rPr>
              <a:t> (8)​</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u="sng" dirty="0">
                <a:solidFill>
                  <a:srgbClr val="FFFF00"/>
                </a:solidFill>
                <a:latin typeface="Corbel" panose="020B0503020204020204" pitchFamily="34" charset="0"/>
              </a:rPr>
              <a:t>Minor Support Sentence (Evidence) </a:t>
            </a:r>
            <a:r>
              <a:rPr lang="en-US" sz="2400" dirty="0">
                <a:solidFill>
                  <a:srgbClr val="FFFFFF"/>
                </a:solidFill>
                <a:latin typeface="Corbel" panose="020B0503020204020204" pitchFamily="34" charset="0"/>
              </a:rPr>
              <a:t>(9)​</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dirty="0">
                <a:solidFill>
                  <a:srgbClr val="FFFF00"/>
                </a:solidFill>
                <a:latin typeface="Corbel" panose="020B0503020204020204" pitchFamily="34" charset="0"/>
              </a:rPr>
              <a:t>Minor Support Sentence(Explanation) </a:t>
            </a:r>
            <a:r>
              <a:rPr lang="en-US" sz="2400" dirty="0">
                <a:solidFill>
                  <a:srgbClr val="FFFFFF"/>
                </a:solidFill>
                <a:latin typeface="Corbel" panose="020B0503020204020204" pitchFamily="34" charset="0"/>
              </a:rPr>
              <a:t>(10)​</a:t>
            </a:r>
            <a:endParaRPr lang="en-US" sz="2400" dirty="0">
              <a:solidFill>
                <a:srgbClr val="FFFFFF"/>
              </a:solidFill>
              <a:latin typeface="Arial" panose="020B0604020202020204" pitchFamily="34" charset="0"/>
            </a:endParaRPr>
          </a:p>
          <a:p>
            <a:pPr fontAlgn="base">
              <a:buFont typeface="Arial" panose="020B0604020202020204" pitchFamily="34" charset="0"/>
              <a:buChar char="•"/>
            </a:pPr>
            <a:r>
              <a:rPr lang="en-US" sz="2400" u="sng" dirty="0">
                <a:solidFill>
                  <a:srgbClr val="FFFFFF"/>
                </a:solidFill>
                <a:latin typeface="Corbel" panose="020B0503020204020204" pitchFamily="34" charset="0"/>
              </a:rPr>
              <a:t>Concluding Sentence</a:t>
            </a:r>
            <a:r>
              <a:rPr lang="en-US" sz="2400" dirty="0">
                <a:solidFill>
                  <a:srgbClr val="FFFFFF"/>
                </a:solidFill>
                <a:latin typeface="Corbel" panose="020B0503020204020204" pitchFamily="34" charset="0"/>
              </a:rPr>
              <a:t> (11)</a:t>
            </a:r>
            <a:endParaRPr lang="en-US" sz="2400" b="0" i="0" u="none" strike="noStrike" dirty="0">
              <a:solidFill>
                <a:srgbClr val="FFFFFF"/>
              </a:solidFill>
              <a:effectLst/>
              <a:latin typeface="Arial" panose="020B0604020202020204" pitchFamily="34" charset="0"/>
            </a:endParaRPr>
          </a:p>
        </p:txBody>
      </p:sp>
    </p:spTree>
    <p:extLst>
      <p:ext uri="{BB962C8B-B14F-4D97-AF65-F5344CB8AC3E}">
        <p14:creationId xmlns:p14="http://schemas.microsoft.com/office/powerpoint/2010/main" val="347617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65C7E-0B2C-FB4D-95B0-0F41B26A190F}"/>
              </a:ext>
            </a:extLst>
          </p:cNvPr>
          <p:cNvSpPr>
            <a:spLocks noGrp="1"/>
          </p:cNvSpPr>
          <p:nvPr>
            <p:ph type="ctrTitle"/>
          </p:nvPr>
        </p:nvSpPr>
        <p:spPr/>
        <p:txBody>
          <a:bodyPr/>
          <a:lstStyle/>
          <a:p>
            <a:br>
              <a:rPr lang="en-US" dirty="0"/>
            </a:br>
            <a:r>
              <a:rPr lang="en-US" dirty="0"/>
              <a:t>Multicultural Literature:</a:t>
            </a:r>
            <a:br>
              <a:rPr lang="en-US" dirty="0"/>
            </a:br>
            <a:r>
              <a:rPr lang="en-US" dirty="0"/>
              <a:t>11 sentence paragraph</a:t>
            </a:r>
          </a:p>
        </p:txBody>
      </p:sp>
      <p:sp>
        <p:nvSpPr>
          <p:cNvPr id="3" name="Subtitle 2">
            <a:extLst>
              <a:ext uri="{FF2B5EF4-FFF2-40B4-BE49-F238E27FC236}">
                <a16:creationId xmlns:a16="http://schemas.microsoft.com/office/drawing/2014/main" id="{03B62EFC-F697-7949-ACB6-63ADE039781A}"/>
              </a:ext>
            </a:extLst>
          </p:cNvPr>
          <p:cNvSpPr>
            <a:spLocks noGrp="1"/>
          </p:cNvSpPr>
          <p:nvPr>
            <p:ph type="subTitle" idx="1"/>
          </p:nvPr>
        </p:nvSpPr>
        <p:spPr/>
        <p:txBody>
          <a:bodyPr/>
          <a:lstStyle/>
          <a:p>
            <a:r>
              <a:rPr lang="en-US" dirty="0"/>
              <a:t>How to move towards expanding your writing and readying yourself for a full essay</a:t>
            </a:r>
          </a:p>
        </p:txBody>
      </p:sp>
    </p:spTree>
    <p:extLst>
      <p:ext uri="{BB962C8B-B14F-4D97-AF65-F5344CB8AC3E}">
        <p14:creationId xmlns:p14="http://schemas.microsoft.com/office/powerpoint/2010/main" val="28359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25CBD-AF38-504D-A041-EB706D5930E5}"/>
              </a:ext>
            </a:extLst>
          </p:cNvPr>
          <p:cNvSpPr>
            <a:spLocks noGrp="1"/>
          </p:cNvSpPr>
          <p:nvPr>
            <p:ph type="title"/>
          </p:nvPr>
        </p:nvSpPr>
        <p:spPr/>
        <p:txBody>
          <a:bodyPr/>
          <a:lstStyle/>
          <a:p>
            <a:r>
              <a:rPr lang="en-US" dirty="0"/>
              <a:t>Why an 11 sentence paragraph?</a:t>
            </a:r>
          </a:p>
        </p:txBody>
      </p:sp>
      <p:sp>
        <p:nvSpPr>
          <p:cNvPr id="3" name="Content Placeholder 2">
            <a:extLst>
              <a:ext uri="{FF2B5EF4-FFF2-40B4-BE49-F238E27FC236}">
                <a16:creationId xmlns:a16="http://schemas.microsoft.com/office/drawing/2014/main" id="{7086D07B-346C-6147-AEFA-FB8299BB9AE7}"/>
              </a:ext>
            </a:extLst>
          </p:cNvPr>
          <p:cNvSpPr>
            <a:spLocks noGrp="1"/>
          </p:cNvSpPr>
          <p:nvPr>
            <p:ph idx="1"/>
          </p:nvPr>
        </p:nvSpPr>
        <p:spPr/>
        <p:txBody>
          <a:bodyPr/>
          <a:lstStyle/>
          <a:p>
            <a:r>
              <a:rPr lang="en-US" dirty="0"/>
              <a:t>1. It allows you to expand the ‘juiciest’ part of your writing…the part that sets you apart from everyone else that may be writing on the same topic.</a:t>
            </a:r>
          </a:p>
          <a:p>
            <a:r>
              <a:rPr lang="en-US" dirty="0"/>
              <a:t>It lets you have enough freedom to be creative, but enough structure to know what to write and when to write it.</a:t>
            </a:r>
          </a:p>
          <a:p>
            <a:r>
              <a:rPr lang="en-US" dirty="0"/>
              <a:t>It is the next step towards writing a 5 paragraph essay without fear!</a:t>
            </a:r>
          </a:p>
        </p:txBody>
      </p:sp>
    </p:spTree>
    <p:extLst>
      <p:ext uri="{BB962C8B-B14F-4D97-AF65-F5344CB8AC3E}">
        <p14:creationId xmlns:p14="http://schemas.microsoft.com/office/powerpoint/2010/main" val="106067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A377-C352-4A4B-9E08-51FBA92DE79B}"/>
              </a:ext>
            </a:extLst>
          </p:cNvPr>
          <p:cNvSpPr>
            <a:spLocks noGrp="1"/>
          </p:cNvSpPr>
          <p:nvPr>
            <p:ph type="title"/>
          </p:nvPr>
        </p:nvSpPr>
        <p:spPr>
          <a:xfrm>
            <a:off x="660099" y="2329281"/>
            <a:ext cx="10561418" cy="4060432"/>
          </a:xfrm>
        </p:spPr>
        <p:txBody>
          <a:bodyPr/>
          <a:lstStyle/>
          <a:p>
            <a:pPr algn="l"/>
            <a:r>
              <a:rPr lang="en-US" dirty="0"/>
              <a:t>--I can define the components of an 11 sentence paragraph.</a:t>
            </a:r>
            <a:br>
              <a:rPr lang="en-US" dirty="0"/>
            </a:br>
            <a:br>
              <a:rPr lang="en-US" dirty="0"/>
            </a:br>
            <a:r>
              <a:rPr lang="en-US" dirty="0"/>
              <a:t>--I can identify the components of an 11 sentence paragraph when given an example.</a:t>
            </a:r>
            <a:br>
              <a:rPr lang="en-US" dirty="0"/>
            </a:br>
            <a:br>
              <a:rPr lang="en-US" dirty="0"/>
            </a:br>
            <a:endParaRPr lang="en-US" dirty="0"/>
          </a:p>
        </p:txBody>
      </p:sp>
      <p:sp>
        <p:nvSpPr>
          <p:cNvPr id="3" name="Text Placeholder 2">
            <a:extLst>
              <a:ext uri="{FF2B5EF4-FFF2-40B4-BE49-F238E27FC236}">
                <a16:creationId xmlns:a16="http://schemas.microsoft.com/office/drawing/2014/main" id="{C23C7F5A-12BA-6845-8E3A-8F1E28DB5D9C}"/>
              </a:ext>
            </a:extLst>
          </p:cNvPr>
          <p:cNvSpPr>
            <a:spLocks noGrp="1"/>
          </p:cNvSpPr>
          <p:nvPr>
            <p:ph type="body" idx="1"/>
          </p:nvPr>
        </p:nvSpPr>
        <p:spPr/>
        <p:txBody>
          <a:bodyPr/>
          <a:lstStyle/>
          <a:p>
            <a:r>
              <a:rPr lang="en-US" dirty="0"/>
              <a:t>…what I want you to be able to do by the end of class</a:t>
            </a:r>
          </a:p>
        </p:txBody>
      </p:sp>
    </p:spTree>
    <p:extLst>
      <p:ext uri="{BB962C8B-B14F-4D97-AF65-F5344CB8AC3E}">
        <p14:creationId xmlns:p14="http://schemas.microsoft.com/office/powerpoint/2010/main" val="298425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9E212-E7AE-D64B-828D-10B9ABA27E73}"/>
              </a:ext>
            </a:extLst>
          </p:cNvPr>
          <p:cNvSpPr>
            <a:spLocks noGrp="1"/>
          </p:cNvSpPr>
          <p:nvPr>
            <p:ph type="title"/>
          </p:nvPr>
        </p:nvSpPr>
        <p:spPr/>
        <p:txBody>
          <a:bodyPr/>
          <a:lstStyle/>
          <a:p>
            <a:r>
              <a:rPr lang="en-US" dirty="0"/>
              <a:t>What IS a paragraph anyway?</a:t>
            </a:r>
          </a:p>
        </p:txBody>
      </p:sp>
      <p:sp>
        <p:nvSpPr>
          <p:cNvPr id="3" name="Content Placeholder 2">
            <a:extLst>
              <a:ext uri="{FF2B5EF4-FFF2-40B4-BE49-F238E27FC236}">
                <a16:creationId xmlns:a16="http://schemas.microsoft.com/office/drawing/2014/main" id="{8CAA9CF0-5268-D148-A861-C3739442B90A}"/>
              </a:ext>
            </a:extLst>
          </p:cNvPr>
          <p:cNvSpPr>
            <a:spLocks noGrp="1"/>
          </p:cNvSpPr>
          <p:nvPr>
            <p:ph idx="1"/>
          </p:nvPr>
        </p:nvSpPr>
        <p:spPr/>
        <p:txBody>
          <a:bodyPr/>
          <a:lstStyle/>
          <a:p>
            <a:r>
              <a:rPr lang="en-US" dirty="0"/>
              <a:t>Paragraphs are organized by topic. The TOPIC SENTENCE in the paragraph typically gives you the topic for each paragraph.</a:t>
            </a:r>
          </a:p>
          <a:p>
            <a:r>
              <a:rPr lang="en-US" dirty="0"/>
              <a:t>The paragraph should:</a:t>
            </a:r>
          </a:p>
          <a:p>
            <a:pPr lvl="1"/>
            <a:r>
              <a:rPr lang="en-US" dirty="0"/>
              <a:t>Introduce a topic</a:t>
            </a:r>
          </a:p>
          <a:p>
            <a:pPr lvl="1"/>
            <a:r>
              <a:rPr lang="en-US" dirty="0"/>
              <a:t>Provide lots of details and examples</a:t>
            </a:r>
          </a:p>
          <a:p>
            <a:pPr lvl="1"/>
            <a:r>
              <a:rPr lang="en-US" dirty="0"/>
              <a:t>End with a clincher or summary statement to ‘round out’ the topic for each paragraph.</a:t>
            </a:r>
          </a:p>
        </p:txBody>
      </p:sp>
    </p:spTree>
    <p:extLst>
      <p:ext uri="{BB962C8B-B14F-4D97-AF65-F5344CB8AC3E}">
        <p14:creationId xmlns:p14="http://schemas.microsoft.com/office/powerpoint/2010/main" val="271108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37F3F-70AF-3745-A433-A64E2CE801B0}"/>
              </a:ext>
            </a:extLst>
          </p:cNvPr>
          <p:cNvSpPr>
            <a:spLocks noGrp="1"/>
          </p:cNvSpPr>
          <p:nvPr>
            <p:ph type="title"/>
          </p:nvPr>
        </p:nvSpPr>
        <p:spPr/>
        <p:txBody>
          <a:bodyPr/>
          <a:lstStyle/>
          <a:p>
            <a:r>
              <a:rPr lang="en-US" dirty="0"/>
              <a:t>Different types of sentences within a paragraph…</a:t>
            </a:r>
          </a:p>
        </p:txBody>
      </p:sp>
      <p:sp>
        <p:nvSpPr>
          <p:cNvPr id="3" name="Content Placeholder 2">
            <a:extLst>
              <a:ext uri="{FF2B5EF4-FFF2-40B4-BE49-F238E27FC236}">
                <a16:creationId xmlns:a16="http://schemas.microsoft.com/office/drawing/2014/main" id="{CF6646B3-DE87-6E4D-B613-26C59A4DFF1E}"/>
              </a:ext>
            </a:extLst>
          </p:cNvPr>
          <p:cNvSpPr>
            <a:spLocks noGrp="1"/>
          </p:cNvSpPr>
          <p:nvPr>
            <p:ph idx="1"/>
          </p:nvPr>
        </p:nvSpPr>
        <p:spPr/>
        <p:txBody>
          <a:bodyPr>
            <a:normAutofit fontScale="92500" lnSpcReduction="10000"/>
          </a:bodyPr>
          <a:lstStyle/>
          <a:p>
            <a:r>
              <a:rPr lang="en-US" dirty="0">
                <a:solidFill>
                  <a:schemeClr val="accent1">
                    <a:lumMod val="60000"/>
                    <a:lumOff val="40000"/>
                  </a:schemeClr>
                </a:solidFill>
              </a:rPr>
              <a:t>LEVEL 1 </a:t>
            </a:r>
            <a:r>
              <a:rPr lang="en-US" dirty="0"/>
              <a:t>(Controlling Sentence)– Names and controls the topic</a:t>
            </a:r>
          </a:p>
          <a:p>
            <a:r>
              <a:rPr lang="en-US" dirty="0">
                <a:solidFill>
                  <a:srgbClr val="FFFF00"/>
                </a:solidFill>
              </a:rPr>
              <a:t>LEVEL 2 </a:t>
            </a:r>
            <a:r>
              <a:rPr lang="en-US" dirty="0"/>
              <a:t>(Clarifying Sentence)- Makes the topic a bit more clear.</a:t>
            </a:r>
          </a:p>
          <a:p>
            <a:r>
              <a:rPr lang="en-US" dirty="0">
                <a:solidFill>
                  <a:schemeClr val="accent6">
                    <a:lumMod val="40000"/>
                    <a:lumOff val="60000"/>
                  </a:schemeClr>
                </a:solidFill>
              </a:rPr>
              <a:t>LEVEL 3 </a:t>
            </a:r>
            <a:r>
              <a:rPr lang="en-US" dirty="0"/>
              <a:t>(Completing Sentence)- adds specific details</a:t>
            </a:r>
          </a:p>
          <a:p>
            <a:endParaRPr lang="en-US" dirty="0"/>
          </a:p>
          <a:p>
            <a:r>
              <a:rPr lang="en-US" dirty="0"/>
              <a:t>Example:</a:t>
            </a:r>
          </a:p>
          <a:p>
            <a:pPr marL="0" indent="0">
              <a:buNone/>
            </a:pPr>
            <a:r>
              <a:rPr lang="en-US" sz="1900" dirty="0">
                <a:solidFill>
                  <a:schemeClr val="accent1">
                    <a:lumMod val="60000"/>
                    <a:lumOff val="40000"/>
                  </a:schemeClr>
                </a:solidFill>
              </a:rPr>
              <a:t>Sunday is my favorite day of the week. </a:t>
            </a:r>
            <a:r>
              <a:rPr lang="en-US" sz="1900" dirty="0">
                <a:solidFill>
                  <a:srgbClr val="FFFF00"/>
                </a:solidFill>
              </a:rPr>
              <a:t>It is usually relaxing, slower paced, and more family oriented than the other six days. </a:t>
            </a:r>
            <a:r>
              <a:rPr lang="en-US" sz="1900" dirty="0">
                <a:solidFill>
                  <a:schemeClr val="accent6">
                    <a:lumMod val="40000"/>
                    <a:lumOff val="60000"/>
                  </a:schemeClr>
                </a:solidFill>
              </a:rPr>
              <a:t>Sleeping in and letting the warm rays of the sun wake me- as opposed to my alarm- is always a treat. Secretly, lounging in bed until late morning and binge-watching Netflix shows is a welcome indulgence. Because I have less on my agenda with a break in work and sports activities, it is the one day of the week where slowing down and simply enjoying the day is a viable option. </a:t>
            </a:r>
            <a:r>
              <a:rPr lang="en-US" sz="1900" dirty="0">
                <a:solidFill>
                  <a:schemeClr val="accent1">
                    <a:lumMod val="60000"/>
                    <a:lumOff val="40000"/>
                  </a:schemeClr>
                </a:solidFill>
              </a:rPr>
              <a:t>Though it signals the end of my weekend and the rapid approach of my work day, Sunday is a welcome and relaxing part of my week.</a:t>
            </a:r>
          </a:p>
        </p:txBody>
      </p:sp>
    </p:spTree>
    <p:extLst>
      <p:ext uri="{BB962C8B-B14F-4D97-AF65-F5344CB8AC3E}">
        <p14:creationId xmlns:p14="http://schemas.microsoft.com/office/powerpoint/2010/main" val="233993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28000-A8B6-D149-B85D-B721DEBE1AC7}"/>
              </a:ext>
            </a:extLst>
          </p:cNvPr>
          <p:cNvSpPr>
            <a:spLocks noGrp="1"/>
          </p:cNvSpPr>
          <p:nvPr>
            <p:ph type="title"/>
          </p:nvPr>
        </p:nvSpPr>
        <p:spPr/>
        <p:txBody>
          <a:bodyPr/>
          <a:lstStyle/>
          <a:p>
            <a:r>
              <a:rPr lang="en-US" dirty="0"/>
              <a:t>Now you try it! Write me an example of each sentence type!</a:t>
            </a:r>
          </a:p>
        </p:txBody>
      </p:sp>
      <p:sp>
        <p:nvSpPr>
          <p:cNvPr id="3" name="Content Placeholder 2">
            <a:extLst>
              <a:ext uri="{FF2B5EF4-FFF2-40B4-BE49-F238E27FC236}">
                <a16:creationId xmlns:a16="http://schemas.microsoft.com/office/drawing/2014/main" id="{6448038C-688F-AB46-A582-311260E0D24D}"/>
              </a:ext>
            </a:extLst>
          </p:cNvPr>
          <p:cNvSpPr>
            <a:spLocks noGrp="1"/>
          </p:cNvSpPr>
          <p:nvPr>
            <p:ph idx="1"/>
          </p:nvPr>
        </p:nvSpPr>
        <p:spPr/>
        <p:txBody>
          <a:bodyPr/>
          <a:lstStyle/>
          <a:p>
            <a:r>
              <a:rPr lang="en-US" sz="2800" dirty="0"/>
              <a:t>Tell me what YOUR favorite day of the week is!</a:t>
            </a:r>
          </a:p>
          <a:p>
            <a:endParaRPr lang="en-US" dirty="0"/>
          </a:p>
          <a:p>
            <a:r>
              <a:rPr lang="en-US" dirty="0">
                <a:solidFill>
                  <a:schemeClr val="accent1">
                    <a:lumMod val="60000"/>
                    <a:lumOff val="40000"/>
                  </a:schemeClr>
                </a:solidFill>
              </a:rPr>
              <a:t>LEVEL 1 </a:t>
            </a:r>
            <a:r>
              <a:rPr lang="en-US" dirty="0"/>
              <a:t>(Controlling Sentence)– Names and controls the topic</a:t>
            </a:r>
          </a:p>
          <a:p>
            <a:r>
              <a:rPr lang="en-US" dirty="0">
                <a:solidFill>
                  <a:srgbClr val="FFFF00"/>
                </a:solidFill>
              </a:rPr>
              <a:t>LEVEL 2 </a:t>
            </a:r>
            <a:r>
              <a:rPr lang="en-US" dirty="0"/>
              <a:t>(Clarifying Sentence)- Makes the topic a bit more clear.</a:t>
            </a:r>
          </a:p>
          <a:p>
            <a:r>
              <a:rPr lang="en-US" dirty="0">
                <a:solidFill>
                  <a:schemeClr val="accent6">
                    <a:lumMod val="40000"/>
                    <a:lumOff val="60000"/>
                  </a:schemeClr>
                </a:solidFill>
              </a:rPr>
              <a:t>LEVEL 3 </a:t>
            </a:r>
            <a:r>
              <a:rPr lang="en-US" dirty="0"/>
              <a:t>(Completing Sentence)- adds specific details</a:t>
            </a:r>
          </a:p>
          <a:p>
            <a:endParaRPr lang="en-US" dirty="0"/>
          </a:p>
        </p:txBody>
      </p:sp>
    </p:spTree>
    <p:extLst>
      <p:ext uri="{BB962C8B-B14F-4D97-AF65-F5344CB8AC3E}">
        <p14:creationId xmlns:p14="http://schemas.microsoft.com/office/powerpoint/2010/main" val="148694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1E9AC-13F1-9342-87B3-6527FC94783E}"/>
              </a:ext>
            </a:extLst>
          </p:cNvPr>
          <p:cNvSpPr>
            <a:spLocks noGrp="1"/>
          </p:cNvSpPr>
          <p:nvPr>
            <p:ph type="title"/>
          </p:nvPr>
        </p:nvSpPr>
        <p:spPr/>
        <p:txBody>
          <a:bodyPr/>
          <a:lstStyle/>
          <a:p>
            <a:r>
              <a:rPr lang="en-US" dirty="0"/>
              <a:t>Now, let’s take it a step further…</a:t>
            </a:r>
          </a:p>
        </p:txBody>
      </p:sp>
      <p:sp>
        <p:nvSpPr>
          <p:cNvPr id="5" name="Rectangle 4">
            <a:extLst>
              <a:ext uri="{FF2B5EF4-FFF2-40B4-BE49-F238E27FC236}">
                <a16:creationId xmlns:a16="http://schemas.microsoft.com/office/drawing/2014/main" id="{45FFEB1A-3F5A-7340-9188-B805533D7180}"/>
              </a:ext>
            </a:extLst>
          </p:cNvPr>
          <p:cNvSpPr/>
          <p:nvPr/>
        </p:nvSpPr>
        <p:spPr>
          <a:xfrm>
            <a:off x="524656" y="2433831"/>
            <a:ext cx="10208301" cy="3693319"/>
          </a:xfrm>
          <a:prstGeom prst="rect">
            <a:avLst/>
          </a:prstGeom>
        </p:spPr>
        <p:txBody>
          <a:bodyPr wrap="square">
            <a:spAutoFit/>
          </a:bodyPr>
          <a:lstStyle/>
          <a:p>
            <a:pPr fontAlgn="base"/>
            <a:r>
              <a:rPr lang="en-US" b="1" dirty="0">
                <a:solidFill>
                  <a:srgbClr val="FFFF00"/>
                </a:solidFill>
                <a:latin typeface="Corbel" panose="020B0503020204020204" pitchFamily="34" charset="0"/>
              </a:rPr>
              <a:t>Topic Sentence</a:t>
            </a:r>
            <a:r>
              <a:rPr lang="en-US" dirty="0">
                <a:solidFill>
                  <a:srgbClr val="FFFFFF"/>
                </a:solidFill>
                <a:latin typeface="Corbel" panose="020B0503020204020204" pitchFamily="34" charset="0"/>
              </a:rPr>
              <a:t>: States the main idea of the Paragraph; must contain a </a:t>
            </a:r>
            <a:r>
              <a:rPr lang="en-US" b="1" dirty="0">
                <a:solidFill>
                  <a:srgbClr val="FFFFFF"/>
                </a:solidFill>
                <a:latin typeface="Corbel" panose="020B0503020204020204" pitchFamily="34" charset="0"/>
              </a:rPr>
              <a:t>controlling idea</a:t>
            </a:r>
            <a:r>
              <a:rPr lang="en-US" dirty="0">
                <a:solidFill>
                  <a:srgbClr val="FFFFFF"/>
                </a:solidFill>
                <a:latin typeface="Corbel" panose="020B0503020204020204" pitchFamily="34" charset="0"/>
              </a:rPr>
              <a:t> ; should intrigue the reader and make them wonder.​</a:t>
            </a:r>
            <a:endParaRPr lang="en-US" dirty="0">
              <a:solidFill>
                <a:srgbClr val="FFFFFF"/>
              </a:solidFill>
              <a:latin typeface="Segoe UI"/>
            </a:endParaRPr>
          </a:p>
          <a:p>
            <a:pPr fontAlgn="base"/>
            <a:r>
              <a:rPr lang="en-US" dirty="0">
                <a:solidFill>
                  <a:srgbClr val="FFFFFF"/>
                </a:solidFill>
                <a:latin typeface="Corbel" panose="020B0503020204020204" pitchFamily="34" charset="0"/>
              </a:rPr>
              <a:t>​</a:t>
            </a:r>
            <a:endParaRPr lang="en-US" dirty="0">
              <a:solidFill>
                <a:srgbClr val="FFFFFF"/>
              </a:solidFill>
              <a:latin typeface="Segoe UI"/>
            </a:endParaRPr>
          </a:p>
          <a:p>
            <a:pPr fontAlgn="base"/>
            <a:r>
              <a:rPr lang="en-US" b="1" dirty="0">
                <a:solidFill>
                  <a:srgbClr val="FFFFFF"/>
                </a:solidFill>
                <a:latin typeface="Corbel" panose="020B0503020204020204" pitchFamily="34" charset="0"/>
              </a:rPr>
              <a:t>2. </a:t>
            </a:r>
            <a:r>
              <a:rPr lang="en-US" b="1" dirty="0">
                <a:solidFill>
                  <a:srgbClr val="FFFF00"/>
                </a:solidFill>
                <a:latin typeface="Corbel" panose="020B0503020204020204" pitchFamily="34" charset="0"/>
              </a:rPr>
              <a:t>Major Support Sentences</a:t>
            </a:r>
            <a:r>
              <a:rPr lang="en-US" dirty="0">
                <a:solidFill>
                  <a:srgbClr val="FFFFFF"/>
                </a:solidFill>
                <a:latin typeface="Corbel" panose="020B0503020204020204" pitchFamily="34" charset="0"/>
              </a:rPr>
              <a:t>: Provide reasons “Why?” or “Because”  (These are the reasons why you think what you think.)​</a:t>
            </a:r>
            <a:endParaRPr lang="en-US" dirty="0">
              <a:solidFill>
                <a:srgbClr val="FFFFFF"/>
              </a:solidFill>
              <a:latin typeface="Segoe UI"/>
            </a:endParaRPr>
          </a:p>
          <a:p>
            <a:pPr fontAlgn="base"/>
            <a:r>
              <a:rPr lang="en-US" dirty="0">
                <a:solidFill>
                  <a:srgbClr val="FFFFFF"/>
                </a:solidFill>
                <a:latin typeface="Corbel" panose="020B0503020204020204" pitchFamily="34" charset="0"/>
              </a:rPr>
              <a:t>​</a:t>
            </a:r>
            <a:endParaRPr lang="en-US" dirty="0">
              <a:solidFill>
                <a:srgbClr val="FFFFFF"/>
              </a:solidFill>
              <a:latin typeface="Segoe UI"/>
            </a:endParaRPr>
          </a:p>
          <a:p>
            <a:pPr fontAlgn="base"/>
            <a:r>
              <a:rPr lang="en-US" b="1" dirty="0">
                <a:solidFill>
                  <a:srgbClr val="FFFFFF"/>
                </a:solidFill>
                <a:latin typeface="Corbel" panose="020B0503020204020204" pitchFamily="34" charset="0"/>
              </a:rPr>
              <a:t>3. </a:t>
            </a:r>
            <a:r>
              <a:rPr lang="en-US" b="1" dirty="0">
                <a:solidFill>
                  <a:srgbClr val="FFFF00"/>
                </a:solidFill>
                <a:latin typeface="Corbel" panose="020B0503020204020204" pitchFamily="34" charset="0"/>
              </a:rPr>
              <a:t>Minor Support Sentences</a:t>
            </a:r>
            <a:r>
              <a:rPr lang="en-US" dirty="0">
                <a:solidFill>
                  <a:srgbClr val="FFFFFF"/>
                </a:solidFill>
                <a:latin typeface="Corbel" panose="020B0503020204020204" pitchFamily="34" charset="0"/>
              </a:rPr>
              <a:t>: Provide concrete examples from the text, as well as explanation for the evidence.  (How does the evidence support your reasoning?)​</a:t>
            </a:r>
            <a:endParaRPr lang="en-US" dirty="0">
              <a:solidFill>
                <a:srgbClr val="FFFFFF"/>
              </a:solidFill>
              <a:latin typeface="Segoe UI"/>
            </a:endParaRPr>
          </a:p>
          <a:p>
            <a:pPr fontAlgn="base"/>
            <a:r>
              <a:rPr lang="en-US" dirty="0">
                <a:solidFill>
                  <a:srgbClr val="FFFFFF"/>
                </a:solidFill>
                <a:latin typeface="Corbel" panose="020B0503020204020204" pitchFamily="34" charset="0"/>
              </a:rPr>
              <a:t>​</a:t>
            </a:r>
            <a:endParaRPr lang="en-US" dirty="0">
              <a:solidFill>
                <a:srgbClr val="FFFFFF"/>
              </a:solidFill>
              <a:latin typeface="Segoe UI"/>
            </a:endParaRPr>
          </a:p>
          <a:p>
            <a:pPr fontAlgn="base"/>
            <a:r>
              <a:rPr lang="en-US" b="1" dirty="0">
                <a:solidFill>
                  <a:srgbClr val="FFFFFF"/>
                </a:solidFill>
                <a:latin typeface="Corbel" panose="020B0503020204020204" pitchFamily="34" charset="0"/>
              </a:rPr>
              <a:t>4. </a:t>
            </a:r>
            <a:r>
              <a:rPr lang="en-US" b="1" dirty="0">
                <a:solidFill>
                  <a:srgbClr val="FFFF00"/>
                </a:solidFill>
                <a:latin typeface="Corbel" panose="020B0503020204020204" pitchFamily="34" charset="0"/>
              </a:rPr>
              <a:t>Concluding Sentences </a:t>
            </a:r>
            <a:r>
              <a:rPr lang="en-US" b="1" dirty="0">
                <a:solidFill>
                  <a:srgbClr val="FFFFFF"/>
                </a:solidFill>
                <a:latin typeface="Corbel" panose="020B0503020204020204" pitchFamily="34" charset="0"/>
              </a:rPr>
              <a:t>(a.k.a. “Clincher”</a:t>
            </a:r>
            <a:r>
              <a:rPr lang="en-US" dirty="0">
                <a:solidFill>
                  <a:srgbClr val="FFFFFF"/>
                </a:solidFill>
                <a:latin typeface="Corbel" panose="020B0503020204020204" pitchFamily="34" charset="0"/>
              </a:rPr>
              <a:t>): Re</a:t>
            </a:r>
            <a:r>
              <a:rPr lang="en-US" b="1" dirty="0">
                <a:solidFill>
                  <a:srgbClr val="FFFFFF"/>
                </a:solidFill>
                <a:latin typeface="Corbel" panose="020B0503020204020204" pitchFamily="34" charset="0"/>
              </a:rPr>
              <a:t>-emphasizes the main idea now that concrete evidence has been introduced and explained</a:t>
            </a:r>
            <a:r>
              <a:rPr lang="en-US" dirty="0">
                <a:solidFill>
                  <a:srgbClr val="FFFFFF"/>
                </a:solidFill>
                <a:latin typeface="Corbel" panose="020B0503020204020204" pitchFamily="34" charset="0"/>
              </a:rPr>
              <a:t>. ​</a:t>
            </a:r>
            <a:endParaRPr lang="en-US" dirty="0">
              <a:solidFill>
                <a:srgbClr val="FFFFFF"/>
              </a:solidFill>
              <a:latin typeface="Segoe UI"/>
            </a:endParaRPr>
          </a:p>
          <a:p>
            <a:pPr fontAlgn="base"/>
            <a:r>
              <a:rPr lang="en-US" dirty="0">
                <a:solidFill>
                  <a:srgbClr val="FFFFFF"/>
                </a:solidFill>
                <a:latin typeface="Corbel" panose="020B0503020204020204" pitchFamily="34" charset="0"/>
              </a:rPr>
              <a:t>​</a:t>
            </a:r>
            <a:endParaRPr lang="en-US" dirty="0">
              <a:solidFill>
                <a:srgbClr val="FFFFFF"/>
              </a:solidFill>
              <a:latin typeface="Segoe UI"/>
            </a:endParaRPr>
          </a:p>
          <a:p>
            <a:pPr fontAlgn="base"/>
            <a:r>
              <a:rPr lang="en-US" b="1" dirty="0">
                <a:solidFill>
                  <a:srgbClr val="FFFFFF"/>
                </a:solidFill>
                <a:latin typeface="Corbel" panose="020B0503020204020204" pitchFamily="34" charset="0"/>
              </a:rPr>
              <a:t>Also important: </a:t>
            </a:r>
            <a:r>
              <a:rPr lang="en-US" b="1" u="sng" dirty="0">
                <a:solidFill>
                  <a:srgbClr val="F273AF"/>
                </a:solidFill>
                <a:latin typeface="Corbel" panose="020B0503020204020204" pitchFamily="34" charset="0"/>
              </a:rPr>
              <a:t>Transitions</a:t>
            </a:r>
            <a:r>
              <a:rPr lang="en-US" b="1" dirty="0">
                <a:solidFill>
                  <a:srgbClr val="F273AF"/>
                </a:solidFill>
                <a:latin typeface="Corbel" panose="020B0503020204020204" pitchFamily="34" charset="0"/>
              </a:rPr>
              <a:t> </a:t>
            </a:r>
            <a:r>
              <a:rPr lang="en-US" dirty="0">
                <a:solidFill>
                  <a:srgbClr val="FFFFFF"/>
                </a:solidFill>
                <a:latin typeface="Corbel" panose="020B0503020204020204" pitchFamily="34" charset="0"/>
              </a:rPr>
              <a:t>are used </a:t>
            </a:r>
            <a:r>
              <a:rPr lang="en-US" b="1" dirty="0">
                <a:solidFill>
                  <a:srgbClr val="FFFFFF"/>
                </a:solidFill>
                <a:latin typeface="Corbel" panose="020B0503020204020204" pitchFamily="34" charset="0"/>
              </a:rPr>
              <a:t>to move from one major support to another</a:t>
            </a:r>
            <a:r>
              <a:rPr lang="en-US" dirty="0">
                <a:solidFill>
                  <a:srgbClr val="FFFFFF"/>
                </a:solidFill>
                <a:latin typeface="Corbel" panose="020B0503020204020204" pitchFamily="34" charset="0"/>
              </a:rPr>
              <a:t>.​</a:t>
            </a:r>
            <a:endParaRPr lang="en-US" b="0" i="0" u="none" strike="noStrike" dirty="0">
              <a:solidFill>
                <a:srgbClr val="FFFFFF"/>
              </a:solidFill>
              <a:effectLst/>
              <a:latin typeface="Segoe UI"/>
            </a:endParaRPr>
          </a:p>
        </p:txBody>
      </p:sp>
    </p:spTree>
    <p:extLst>
      <p:ext uri="{BB962C8B-B14F-4D97-AF65-F5344CB8AC3E}">
        <p14:creationId xmlns:p14="http://schemas.microsoft.com/office/powerpoint/2010/main" val="398449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141E8-E179-2942-A97F-A77E4BB02750}"/>
              </a:ext>
            </a:extLst>
          </p:cNvPr>
          <p:cNvSpPr>
            <a:spLocks noGrp="1"/>
          </p:cNvSpPr>
          <p:nvPr>
            <p:ph type="title"/>
          </p:nvPr>
        </p:nvSpPr>
        <p:spPr>
          <a:xfrm>
            <a:off x="284811" y="896893"/>
            <a:ext cx="11238375" cy="970450"/>
          </a:xfrm>
        </p:spPr>
        <p:txBody>
          <a:bodyPr/>
          <a:lstStyle/>
          <a:p>
            <a:br>
              <a:rPr lang="en-US" dirty="0"/>
            </a:br>
            <a:r>
              <a:rPr lang="en-US" dirty="0"/>
              <a:t>Can you identify the sentence types in our paragraph from before?  Where’s the topic sentence?</a:t>
            </a:r>
          </a:p>
        </p:txBody>
      </p:sp>
      <p:sp>
        <p:nvSpPr>
          <p:cNvPr id="3" name="Content Placeholder 2">
            <a:extLst>
              <a:ext uri="{FF2B5EF4-FFF2-40B4-BE49-F238E27FC236}">
                <a16:creationId xmlns:a16="http://schemas.microsoft.com/office/drawing/2014/main" id="{EEC2FE0F-CFE5-D549-A987-AFB2787F8D2B}"/>
              </a:ext>
            </a:extLst>
          </p:cNvPr>
          <p:cNvSpPr>
            <a:spLocks noGrp="1"/>
          </p:cNvSpPr>
          <p:nvPr>
            <p:ph idx="1"/>
          </p:nvPr>
        </p:nvSpPr>
        <p:spPr>
          <a:xfrm>
            <a:off x="818711" y="2342207"/>
            <a:ext cx="10783675" cy="4635713"/>
          </a:xfrm>
        </p:spPr>
        <p:txBody>
          <a:bodyPr>
            <a:normAutofit fontScale="92500" lnSpcReduction="10000"/>
          </a:bodyPr>
          <a:lstStyle/>
          <a:p>
            <a:r>
              <a:rPr lang="en-US" sz="3000" dirty="0"/>
              <a:t>Sunday is my favorite day of the week. It is usually relaxing, slower paced, and more family oriented than the other six days. Sleeping in and letting the warm rays of the sun wake me- as opposed to my alarm- is always a treat. Secretly, lounging in bed until late morning and binge-watching Netflix shows is a welcome indulgence. Because I have less on my agenda with a break in work and sports activities, it is the one day of the week where slowing down and simply enjoying the day is a viable option. Though it signals the end of my weekend and the rapid approach of my work day, Sunday is a welcome and relaxing part of my week.</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89062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71</TotalTime>
  <Words>1227</Words>
  <Application>Microsoft Macintosh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Corbel</vt:lpstr>
      <vt:lpstr>Segoe UI</vt:lpstr>
      <vt:lpstr>Wingdings 2</vt:lpstr>
      <vt:lpstr>Quotable</vt:lpstr>
      <vt:lpstr>Monday August 13, 2018</vt:lpstr>
      <vt:lpstr> Multicultural Literature: 11 sentence paragraph</vt:lpstr>
      <vt:lpstr>Why an 11 sentence paragraph?</vt:lpstr>
      <vt:lpstr>--I can define the components of an 11 sentence paragraph.  --I can identify the components of an 11 sentence paragraph when given an example.  </vt:lpstr>
      <vt:lpstr>What IS a paragraph anyway?</vt:lpstr>
      <vt:lpstr>Different types of sentences within a paragraph…</vt:lpstr>
      <vt:lpstr>Now you try it! Write me an example of each sentence type!</vt:lpstr>
      <vt:lpstr>Now, let’s take it a step further…</vt:lpstr>
      <vt:lpstr> Can you identify the sentence types in our paragraph from before?  Where’s the topic sentence?</vt:lpstr>
      <vt:lpstr>Topic Sentence!</vt:lpstr>
      <vt:lpstr>Major Support Sentence!</vt:lpstr>
      <vt:lpstr>Minor Support Sentences!</vt:lpstr>
      <vt:lpstr> Concluding Sentences!</vt:lpstr>
      <vt:lpstr>But now we need to expand it to 11 sentences!</vt:lpstr>
      <vt:lpstr>Structure of the 11 sentence paragraph</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sentence paragraph</dc:title>
  <dc:creator>Microsoft Office User</dc:creator>
  <cp:lastModifiedBy>Microsoft Office User</cp:lastModifiedBy>
  <cp:revision>8</cp:revision>
  <dcterms:created xsi:type="dcterms:W3CDTF">2018-08-13T00:50:02Z</dcterms:created>
  <dcterms:modified xsi:type="dcterms:W3CDTF">2018-08-14T18:35:53Z</dcterms:modified>
</cp:coreProperties>
</file>